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embeddedFontLst>
    <p:embeddedFont>
      <p:font typeface="Abril Fatface" panose="02000503000000020003" pitchFamily="2" charset="0"/>
      <p:regular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</p:embeddedFont>
    <p:embeddedFont>
      <p:font typeface="Roboto Bold" panose="02000000000000000000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17.jpeg"/><Relationship Id="rId4" Type="http://schemas.openxmlformats.org/officeDocument/2006/relationships/image" Target="../media/image15.png"/><Relationship Id="rId9" Type="http://schemas.openxmlformats.org/officeDocument/2006/relationships/image" Target="../media/image14.svg"/><Relationship Id="rId1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4.svg"/><Relationship Id="rId5" Type="http://schemas.openxmlformats.org/officeDocument/2006/relationships/image" Target="../media/image16.sv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051626" y="6005355"/>
            <a:ext cx="3207674" cy="7200900"/>
          </a:xfrm>
          <a:custGeom>
            <a:avLst/>
            <a:gdLst/>
            <a:ahLst/>
            <a:cxnLst/>
            <a:rect l="l" t="t" r="r" b="b"/>
            <a:pathLst>
              <a:path w="3207674" h="7200900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Freeform 6"/>
          <p:cNvSpPr/>
          <p:nvPr/>
        </p:nvSpPr>
        <p:spPr>
          <a:xfrm>
            <a:off x="2900292" y="314257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014122" y="3748514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5" y="0"/>
                </a:lnTo>
                <a:lnTo>
                  <a:pt x="2837585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207453" y="2762901"/>
            <a:ext cx="1873093" cy="1386089"/>
          </a:xfrm>
          <a:custGeom>
            <a:avLst/>
            <a:gdLst/>
            <a:ahLst/>
            <a:cxnLst/>
            <a:rect l="l" t="t" r="r" b="b"/>
            <a:pathLst>
              <a:path w="1873093" h="1386089">
                <a:moveTo>
                  <a:pt x="0" y="0"/>
                </a:moveTo>
                <a:lnTo>
                  <a:pt x="1873094" y="0"/>
                </a:lnTo>
                <a:lnTo>
                  <a:pt x="1873094" y="1386089"/>
                </a:lnTo>
                <a:lnTo>
                  <a:pt x="0" y="1386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200300" y="4910063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272004" y="4177565"/>
            <a:ext cx="13743992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spc="415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INTRODUCTION CONVOLUTIONAL NEURAL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06352" y="2724412"/>
            <a:ext cx="9475296" cy="5708866"/>
          </a:xfrm>
          <a:custGeom>
            <a:avLst/>
            <a:gdLst/>
            <a:ahLst/>
            <a:cxnLst/>
            <a:rect l="l" t="t" r="r" b="b"/>
            <a:pathLst>
              <a:path w="9475296" h="5708866">
                <a:moveTo>
                  <a:pt x="0" y="0"/>
                </a:moveTo>
                <a:lnTo>
                  <a:pt x="9475296" y="0"/>
                </a:lnTo>
                <a:lnTo>
                  <a:pt x="9475296" y="5708865"/>
                </a:lnTo>
                <a:lnTo>
                  <a:pt x="0" y="5708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547" y="1168639"/>
            <a:ext cx="1396741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5499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 Multi-Input Channel Convolution Kernel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56356" y="1933906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56364" y="3701399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98716" y="6440090"/>
            <a:ext cx="11301259" cy="2147239"/>
          </a:xfrm>
          <a:custGeom>
            <a:avLst/>
            <a:gdLst/>
            <a:ahLst/>
            <a:cxnLst/>
            <a:rect l="l" t="t" r="r" b="b"/>
            <a:pathLst>
              <a:path w="11301259" h="2147239">
                <a:moveTo>
                  <a:pt x="0" y="0"/>
                </a:moveTo>
                <a:lnTo>
                  <a:pt x="11301259" y="0"/>
                </a:lnTo>
                <a:lnTo>
                  <a:pt x="11301259" y="2147239"/>
                </a:lnTo>
                <a:lnTo>
                  <a:pt x="0" y="2147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95707"/>
            <a:ext cx="9160040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2D Convolutions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5627" y="3405313"/>
            <a:ext cx="10973835" cy="206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Thefilter can move in 2 directions and thus the final output is 2D.</a:t>
            </a:r>
          </a:p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2Dconvolutions are the most common convolutions, and are heavily used in Computer Vision.</a:t>
            </a:r>
          </a:p>
          <a:p>
            <a:pPr algn="l">
              <a:lnSpc>
                <a:spcPts val="4160"/>
              </a:lnSpc>
            </a:pPr>
            <a:endParaRPr lang="en-US" sz="2600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13084" y="4141619"/>
            <a:ext cx="11301259" cy="2910074"/>
          </a:xfrm>
          <a:custGeom>
            <a:avLst/>
            <a:gdLst/>
            <a:ahLst/>
            <a:cxnLst/>
            <a:rect l="l" t="t" r="r" b="b"/>
            <a:pathLst>
              <a:path w="11301259" h="2910074">
                <a:moveTo>
                  <a:pt x="0" y="0"/>
                </a:moveTo>
                <a:lnTo>
                  <a:pt x="11301259" y="0"/>
                </a:lnTo>
                <a:lnTo>
                  <a:pt x="11301259" y="2910074"/>
                </a:lnTo>
                <a:lnTo>
                  <a:pt x="0" y="29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95707"/>
            <a:ext cx="9160040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1D Convolutions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877" y="3761852"/>
            <a:ext cx="7098246" cy="3557996"/>
          </a:xfrm>
          <a:custGeom>
            <a:avLst/>
            <a:gdLst/>
            <a:ahLst/>
            <a:cxnLst/>
            <a:rect l="l" t="t" r="r" b="b"/>
            <a:pathLst>
              <a:path w="7098246" h="3557996">
                <a:moveTo>
                  <a:pt x="0" y="0"/>
                </a:moveTo>
                <a:lnTo>
                  <a:pt x="7098247" y="0"/>
                </a:lnTo>
                <a:lnTo>
                  <a:pt x="7098247" y="3557996"/>
                </a:lnTo>
                <a:lnTo>
                  <a:pt x="0" y="3557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018117" y="3761852"/>
            <a:ext cx="7433327" cy="3557996"/>
          </a:xfrm>
          <a:custGeom>
            <a:avLst/>
            <a:gdLst/>
            <a:ahLst/>
            <a:cxnLst/>
            <a:rect l="l" t="t" r="r" b="b"/>
            <a:pathLst>
              <a:path w="7433327" h="3557996">
                <a:moveTo>
                  <a:pt x="0" y="0"/>
                </a:moveTo>
                <a:lnTo>
                  <a:pt x="7433327" y="0"/>
                </a:lnTo>
                <a:lnTo>
                  <a:pt x="7433327" y="3557996"/>
                </a:lnTo>
                <a:lnTo>
                  <a:pt x="0" y="35579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95707"/>
            <a:ext cx="14497042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1D Convolutions With 2D Input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00300" y="3516712"/>
            <a:ext cx="14265770" cy="3655603"/>
          </a:xfrm>
          <a:custGeom>
            <a:avLst/>
            <a:gdLst/>
            <a:ahLst/>
            <a:cxnLst/>
            <a:rect l="l" t="t" r="r" b="b"/>
            <a:pathLst>
              <a:path w="14265770" h="3655603">
                <a:moveTo>
                  <a:pt x="0" y="0"/>
                </a:moveTo>
                <a:lnTo>
                  <a:pt x="14265770" y="0"/>
                </a:lnTo>
                <a:lnTo>
                  <a:pt x="14265770" y="3655604"/>
                </a:lnTo>
                <a:lnTo>
                  <a:pt x="0" y="3655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4935585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Stride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87017" y="3654452"/>
            <a:ext cx="12815641" cy="3380125"/>
          </a:xfrm>
          <a:custGeom>
            <a:avLst/>
            <a:gdLst/>
            <a:ahLst/>
            <a:cxnLst/>
            <a:rect l="l" t="t" r="r" b="b"/>
            <a:pathLst>
              <a:path w="12815641" h="3380125">
                <a:moveTo>
                  <a:pt x="0" y="0"/>
                </a:moveTo>
                <a:lnTo>
                  <a:pt x="12815641" y="0"/>
                </a:lnTo>
                <a:lnTo>
                  <a:pt x="12815641" y="3380125"/>
                </a:lnTo>
                <a:lnTo>
                  <a:pt x="0" y="3380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4935585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Padding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887016" y="1933906"/>
            <a:ext cx="1793712" cy="947769"/>
          </a:xfrm>
          <a:custGeom>
            <a:avLst/>
            <a:gdLst/>
            <a:ahLst/>
            <a:cxnLst/>
            <a:rect l="l" t="t" r="r" b="b"/>
            <a:pathLst>
              <a:path w="1793712" h="947769">
                <a:moveTo>
                  <a:pt x="0" y="0"/>
                </a:moveTo>
                <a:lnTo>
                  <a:pt x="1793711" y="0"/>
                </a:lnTo>
                <a:lnTo>
                  <a:pt x="1793711" y="947769"/>
                </a:lnTo>
                <a:lnTo>
                  <a:pt x="0" y="947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82463" y="3017390"/>
            <a:ext cx="13246021" cy="5927594"/>
          </a:xfrm>
          <a:custGeom>
            <a:avLst/>
            <a:gdLst/>
            <a:ahLst/>
            <a:cxnLst/>
            <a:rect l="l" t="t" r="r" b="b"/>
            <a:pathLst>
              <a:path w="13246021" h="5927594">
                <a:moveTo>
                  <a:pt x="0" y="0"/>
                </a:moveTo>
                <a:lnTo>
                  <a:pt x="13246021" y="0"/>
                </a:lnTo>
                <a:lnTo>
                  <a:pt x="13246021" y="5927595"/>
                </a:lnTo>
                <a:lnTo>
                  <a:pt x="0" y="5927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Relu Operation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77566" y="2838781"/>
            <a:ext cx="13624649" cy="5977815"/>
          </a:xfrm>
          <a:custGeom>
            <a:avLst/>
            <a:gdLst/>
            <a:ahLst/>
            <a:cxnLst/>
            <a:rect l="l" t="t" r="r" b="b"/>
            <a:pathLst>
              <a:path w="13624649" h="5977815">
                <a:moveTo>
                  <a:pt x="0" y="0"/>
                </a:moveTo>
                <a:lnTo>
                  <a:pt x="13624649" y="0"/>
                </a:lnTo>
                <a:lnTo>
                  <a:pt x="13624649" y="5977815"/>
                </a:lnTo>
                <a:lnTo>
                  <a:pt x="0" y="5977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Relu Operation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27842" y="4264279"/>
            <a:ext cx="13981170" cy="3215669"/>
          </a:xfrm>
          <a:custGeom>
            <a:avLst/>
            <a:gdLst/>
            <a:ahLst/>
            <a:cxnLst/>
            <a:rect l="l" t="t" r="r" b="b"/>
            <a:pathLst>
              <a:path w="13981170" h="3215669">
                <a:moveTo>
                  <a:pt x="0" y="0"/>
                </a:moveTo>
                <a:lnTo>
                  <a:pt x="13981169" y="0"/>
                </a:lnTo>
                <a:lnTo>
                  <a:pt x="13981169" y="3215669"/>
                </a:lnTo>
                <a:lnTo>
                  <a:pt x="0" y="3215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Pooling Layer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696155" y="2886231"/>
            <a:ext cx="7563145" cy="4916567"/>
          </a:xfrm>
          <a:custGeom>
            <a:avLst/>
            <a:gdLst/>
            <a:ahLst/>
            <a:cxnLst/>
            <a:rect l="l" t="t" r="r" b="b"/>
            <a:pathLst>
              <a:path w="7563145" h="4916567">
                <a:moveTo>
                  <a:pt x="0" y="0"/>
                </a:moveTo>
                <a:lnTo>
                  <a:pt x="7563145" y="0"/>
                </a:lnTo>
                <a:lnTo>
                  <a:pt x="7563145" y="4916567"/>
                </a:lnTo>
                <a:lnTo>
                  <a:pt x="0" y="4916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Pooling Layer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0122" y="2747328"/>
            <a:ext cx="7329840" cy="468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endParaRPr/>
          </a:p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 Pooling layer is responsible for reducing the spatial size of the converged Feature. This is to decrease the computational power required to process the data through dimensionality reduction.</a:t>
            </a:r>
          </a:p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Furthermore, it is useful for extracting dominant features.</a:t>
            </a:r>
          </a:p>
          <a:p>
            <a:pPr algn="l">
              <a:lnSpc>
                <a:spcPts val="4160"/>
              </a:lnSpc>
            </a:pPr>
            <a:endParaRPr lang="en-US" sz="2600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955582" y="1891942"/>
            <a:ext cx="6503116" cy="650311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8C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909" tIns="50909" rIns="50909" bIns="50909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89035" y="2125395"/>
            <a:ext cx="6036209" cy="603620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909" tIns="50909" rIns="50909" bIns="50909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9392" y="2315764"/>
            <a:ext cx="5655495" cy="5655472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45597" y="2729416"/>
            <a:ext cx="679549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45597" y="5284775"/>
            <a:ext cx="6636513" cy="198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What is CNN?</a:t>
            </a:r>
          </a:p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Why CNN?</a:t>
            </a:r>
          </a:p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CNN Explanation</a:t>
            </a:r>
          </a:p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Implementation</a:t>
            </a:r>
          </a:p>
          <a:p>
            <a:pPr algn="l">
              <a:lnSpc>
                <a:spcPts val="3199"/>
              </a:lnSpc>
            </a:pPr>
            <a:endParaRPr lang="en-US" sz="1999" b="1" spc="139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845597" y="454183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4"/>
                </a:lnTo>
                <a:lnTo>
                  <a:pt x="0" y="4476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587449" y="4589463"/>
            <a:ext cx="356183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0B2F3D"/>
                </a:solidFill>
                <a:latin typeface="Roboto Bold"/>
                <a:ea typeface="Roboto Bold"/>
                <a:cs typeface="Roboto Bold"/>
                <a:sym typeface="Roboto Bold"/>
              </a:rPr>
              <a:t>OUTLINE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01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34857" y="2500232"/>
            <a:ext cx="7618286" cy="6430313"/>
          </a:xfrm>
          <a:custGeom>
            <a:avLst/>
            <a:gdLst/>
            <a:ahLst/>
            <a:cxnLst/>
            <a:rect l="l" t="t" r="r" b="b"/>
            <a:pathLst>
              <a:path w="7618286" h="6430313">
                <a:moveTo>
                  <a:pt x="0" y="0"/>
                </a:moveTo>
                <a:lnTo>
                  <a:pt x="7618286" y="0"/>
                </a:lnTo>
                <a:lnTo>
                  <a:pt x="7618286" y="6430312"/>
                </a:lnTo>
                <a:lnTo>
                  <a:pt x="0" y="6430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19512" y="1348392"/>
            <a:ext cx="8448975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Example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7267" y="2858473"/>
            <a:ext cx="11301259" cy="5693009"/>
          </a:xfrm>
          <a:custGeom>
            <a:avLst/>
            <a:gdLst/>
            <a:ahLst/>
            <a:cxnLst/>
            <a:rect l="l" t="t" r="r" b="b"/>
            <a:pathLst>
              <a:path w="11301259" h="5693009">
                <a:moveTo>
                  <a:pt x="0" y="0"/>
                </a:moveTo>
                <a:lnTo>
                  <a:pt x="11301259" y="0"/>
                </a:lnTo>
                <a:lnTo>
                  <a:pt x="11301259" y="5693009"/>
                </a:lnTo>
                <a:lnTo>
                  <a:pt x="0" y="5693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151217" y="3487431"/>
            <a:ext cx="3771413" cy="3915614"/>
          </a:xfrm>
          <a:custGeom>
            <a:avLst/>
            <a:gdLst/>
            <a:ahLst/>
            <a:cxnLst/>
            <a:rect l="l" t="t" r="r" b="b"/>
            <a:pathLst>
              <a:path w="3771413" h="3915614">
                <a:moveTo>
                  <a:pt x="0" y="0"/>
                </a:moveTo>
                <a:lnTo>
                  <a:pt x="3771413" y="0"/>
                </a:lnTo>
                <a:lnTo>
                  <a:pt x="3771413" y="3915613"/>
                </a:lnTo>
                <a:lnTo>
                  <a:pt x="0" y="3915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19512" y="1348392"/>
            <a:ext cx="8448975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Example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19258" y="2707356"/>
            <a:ext cx="8849483" cy="5807473"/>
          </a:xfrm>
          <a:custGeom>
            <a:avLst/>
            <a:gdLst/>
            <a:ahLst/>
            <a:cxnLst/>
            <a:rect l="l" t="t" r="r" b="b"/>
            <a:pathLst>
              <a:path w="8849483" h="5807473">
                <a:moveTo>
                  <a:pt x="0" y="0"/>
                </a:moveTo>
                <a:lnTo>
                  <a:pt x="8849484" y="0"/>
                </a:lnTo>
                <a:lnTo>
                  <a:pt x="8849484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152857"/>
            <a:ext cx="1373922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Recognition Of Characters: X, O, /, \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54675" y="2932033"/>
            <a:ext cx="8478295" cy="6035839"/>
          </a:xfrm>
          <a:custGeom>
            <a:avLst/>
            <a:gdLst/>
            <a:ahLst/>
            <a:cxnLst/>
            <a:rect l="l" t="t" r="r" b="b"/>
            <a:pathLst>
              <a:path w="8478295" h="6035839">
                <a:moveTo>
                  <a:pt x="0" y="0"/>
                </a:moveTo>
                <a:lnTo>
                  <a:pt x="8478296" y="0"/>
                </a:lnTo>
                <a:lnTo>
                  <a:pt x="8478296" y="6035839"/>
                </a:lnTo>
                <a:lnTo>
                  <a:pt x="0" y="6035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73653" y="1217352"/>
            <a:ext cx="991786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Convolutional Layer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46733" y="2632759"/>
            <a:ext cx="10794535" cy="6260830"/>
          </a:xfrm>
          <a:custGeom>
            <a:avLst/>
            <a:gdLst/>
            <a:ahLst/>
            <a:cxnLst/>
            <a:rect l="l" t="t" r="r" b="b"/>
            <a:pathLst>
              <a:path w="10794535" h="6260830">
                <a:moveTo>
                  <a:pt x="0" y="0"/>
                </a:moveTo>
                <a:lnTo>
                  <a:pt x="10794534" y="0"/>
                </a:lnTo>
                <a:lnTo>
                  <a:pt x="10794534" y="6260830"/>
                </a:lnTo>
                <a:lnTo>
                  <a:pt x="0" y="6260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152857"/>
            <a:ext cx="1373922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Classification - Fully Connecter Layer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93371" y="2618547"/>
            <a:ext cx="11301259" cy="5565870"/>
          </a:xfrm>
          <a:custGeom>
            <a:avLst/>
            <a:gdLst/>
            <a:ahLst/>
            <a:cxnLst/>
            <a:rect l="l" t="t" r="r" b="b"/>
            <a:pathLst>
              <a:path w="11301259" h="5565870">
                <a:moveTo>
                  <a:pt x="0" y="0"/>
                </a:moveTo>
                <a:lnTo>
                  <a:pt x="11301258" y="0"/>
                </a:lnTo>
                <a:lnTo>
                  <a:pt x="11301258" y="5565870"/>
                </a:lnTo>
                <a:lnTo>
                  <a:pt x="0" y="556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78919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Multi - Layer Cnns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93371" y="2932691"/>
            <a:ext cx="11301259" cy="4421618"/>
          </a:xfrm>
          <a:custGeom>
            <a:avLst/>
            <a:gdLst/>
            <a:ahLst/>
            <a:cxnLst/>
            <a:rect l="l" t="t" r="r" b="b"/>
            <a:pathLst>
              <a:path w="11301259" h="4421618">
                <a:moveTo>
                  <a:pt x="0" y="0"/>
                </a:moveTo>
                <a:lnTo>
                  <a:pt x="11301258" y="0"/>
                </a:lnTo>
                <a:lnTo>
                  <a:pt x="11301258" y="4421618"/>
                </a:lnTo>
                <a:lnTo>
                  <a:pt x="0" y="4421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78919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Multi - Layer Cnns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75950" y="3104697"/>
            <a:ext cx="11301259" cy="4916048"/>
          </a:xfrm>
          <a:custGeom>
            <a:avLst/>
            <a:gdLst/>
            <a:ahLst/>
            <a:cxnLst/>
            <a:rect l="l" t="t" r="r" b="b"/>
            <a:pathLst>
              <a:path w="11301259" h="4916048">
                <a:moveTo>
                  <a:pt x="0" y="0"/>
                </a:moveTo>
                <a:lnTo>
                  <a:pt x="11301259" y="0"/>
                </a:lnTo>
                <a:lnTo>
                  <a:pt x="11301259" y="4916048"/>
                </a:lnTo>
                <a:lnTo>
                  <a:pt x="0" y="4916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78919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Well Known Cnn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55582" y="2727856"/>
            <a:ext cx="14970877" cy="6200154"/>
          </a:xfrm>
          <a:custGeom>
            <a:avLst/>
            <a:gdLst/>
            <a:ahLst/>
            <a:cxnLst/>
            <a:rect l="l" t="t" r="r" b="b"/>
            <a:pathLst>
              <a:path w="14970877" h="6200154">
                <a:moveTo>
                  <a:pt x="0" y="0"/>
                </a:moveTo>
                <a:lnTo>
                  <a:pt x="14970876" y="0"/>
                </a:lnTo>
                <a:lnTo>
                  <a:pt x="14970876" y="6200154"/>
                </a:lnTo>
                <a:lnTo>
                  <a:pt x="0" y="6200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12" b="-16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19920" y="1549401"/>
            <a:ext cx="10248160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Lenet - 5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16558" y="2292687"/>
            <a:ext cx="7342742" cy="6103655"/>
          </a:xfrm>
          <a:custGeom>
            <a:avLst/>
            <a:gdLst/>
            <a:ahLst/>
            <a:cxnLst/>
            <a:rect l="l" t="t" r="r" b="b"/>
            <a:pathLst>
              <a:path w="7342742" h="6103655">
                <a:moveTo>
                  <a:pt x="0" y="0"/>
                </a:moveTo>
                <a:lnTo>
                  <a:pt x="7342742" y="0"/>
                </a:lnTo>
                <a:lnTo>
                  <a:pt x="7342742" y="6103654"/>
                </a:lnTo>
                <a:lnTo>
                  <a:pt x="0" y="610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612841"/>
            <a:ext cx="8158547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6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CNN For Natural Language Processing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1284" y="1846929"/>
            <a:ext cx="898834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ConvNet History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45597" y="5782759"/>
            <a:ext cx="6636513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1284" y="3294729"/>
            <a:ext cx="15875493" cy="466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Convolutional neural networks, also called ConvNets, were first introduced in the by Yann LeCun for building an image recognition neural network.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LeNet-5, a pioneering 7-level convolutional network by LeCun et al. in 1998, that classifies digits, was applied by several banks to recognize hand-written numbers on checks.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Although CNNs were invented in the 1980s, their required fast implementations on graphics processing units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similar GPU-based CNN by Alex Krizhevsky et al. won the ImageNet Large Scale Visual Recognition Challenge . A very deep CNN with over 100 layers by Microsoft won the ImageNet contest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94846" y="5661025"/>
            <a:ext cx="11301259" cy="3220859"/>
          </a:xfrm>
          <a:custGeom>
            <a:avLst/>
            <a:gdLst/>
            <a:ahLst/>
            <a:cxnLst/>
            <a:rect l="l" t="t" r="r" b="b"/>
            <a:pathLst>
              <a:path w="11301259" h="3220859">
                <a:moveTo>
                  <a:pt x="0" y="0"/>
                </a:moveTo>
                <a:lnTo>
                  <a:pt x="11301259" y="0"/>
                </a:lnTo>
                <a:lnTo>
                  <a:pt x="11301259" y="3220859"/>
                </a:lnTo>
                <a:lnTo>
                  <a:pt x="0" y="3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19312" y="1323976"/>
            <a:ext cx="10042862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AlexNet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3996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3996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2963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82963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71900" y="3181350"/>
            <a:ext cx="11947151" cy="198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AlexNet was developed by Alex Krizhevsky et al. in 2012 to compete in the ImageNet competition. The general architecture is quite similar to LeNet-5, although this model is considerably larger. The success of this model (which took first place in the 2012 ImageNet competition) convinced a lot of the computer vision community to take a serious look at deep learning for computer vision tasks.</a:t>
            </a:r>
          </a:p>
          <a:p>
            <a:pPr algn="ctr">
              <a:lnSpc>
                <a:spcPts val="3199"/>
              </a:lnSpc>
            </a:pPr>
            <a:endParaRPr lang="en-US" sz="1999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67074" y="3876075"/>
            <a:ext cx="11301259" cy="5382225"/>
          </a:xfrm>
          <a:custGeom>
            <a:avLst/>
            <a:gdLst/>
            <a:ahLst/>
            <a:cxnLst/>
            <a:rect l="l" t="t" r="r" b="b"/>
            <a:pathLst>
              <a:path w="11301259" h="5382225">
                <a:moveTo>
                  <a:pt x="0" y="0"/>
                </a:moveTo>
                <a:lnTo>
                  <a:pt x="11301259" y="0"/>
                </a:lnTo>
                <a:lnTo>
                  <a:pt x="11301259" y="5382225"/>
                </a:lnTo>
                <a:lnTo>
                  <a:pt x="0" y="5382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3996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3996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82963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2963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9972" y="2710340"/>
            <a:ext cx="1194715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TheVGG network, introduced in 2014, offers a deeper yet simpler variant of the convolutional structures discussed above. At the time of its introduction, this model was considered to be very deep.</a:t>
            </a:r>
          </a:p>
          <a:p>
            <a:pPr algn="ctr">
              <a:lnSpc>
                <a:spcPts val="3199"/>
              </a:lnSpc>
            </a:pPr>
            <a:endParaRPr lang="en-US" sz="1999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4108" y="1095707"/>
            <a:ext cx="6128752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VGG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88180" y="3191558"/>
            <a:ext cx="12455649" cy="5397166"/>
          </a:xfrm>
          <a:custGeom>
            <a:avLst/>
            <a:gdLst/>
            <a:ahLst/>
            <a:cxnLst/>
            <a:rect l="l" t="t" r="r" b="b"/>
            <a:pathLst>
              <a:path w="12455649" h="5397166">
                <a:moveTo>
                  <a:pt x="0" y="0"/>
                </a:moveTo>
                <a:lnTo>
                  <a:pt x="12455649" y="0"/>
                </a:lnTo>
                <a:lnTo>
                  <a:pt x="12455649" y="5397166"/>
                </a:lnTo>
                <a:lnTo>
                  <a:pt x="0" y="5397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4" b="-1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587" y="1074183"/>
            <a:ext cx="12320319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Inception ( Google Net)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574310" y="2865431"/>
            <a:ext cx="13518255" cy="6049419"/>
          </a:xfrm>
          <a:custGeom>
            <a:avLst/>
            <a:gdLst/>
            <a:ahLst/>
            <a:cxnLst/>
            <a:rect l="l" t="t" r="r" b="b"/>
            <a:pathLst>
              <a:path w="13518255" h="6049419">
                <a:moveTo>
                  <a:pt x="0" y="0"/>
                </a:moveTo>
                <a:lnTo>
                  <a:pt x="13518255" y="0"/>
                </a:lnTo>
                <a:lnTo>
                  <a:pt x="13518255" y="6049419"/>
                </a:lnTo>
                <a:lnTo>
                  <a:pt x="0" y="6049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587" y="1074183"/>
            <a:ext cx="12320319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Inception ( Google Net)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687177" y="3161688"/>
            <a:ext cx="13412224" cy="5399327"/>
          </a:xfrm>
          <a:custGeom>
            <a:avLst/>
            <a:gdLst/>
            <a:ahLst/>
            <a:cxnLst/>
            <a:rect l="l" t="t" r="r" b="b"/>
            <a:pathLst>
              <a:path w="13412224" h="5399327">
                <a:moveTo>
                  <a:pt x="0" y="0"/>
                </a:moveTo>
                <a:lnTo>
                  <a:pt x="13412224" y="0"/>
                </a:lnTo>
                <a:lnTo>
                  <a:pt x="13412224" y="5399327"/>
                </a:lnTo>
                <a:lnTo>
                  <a:pt x="0" y="5399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2" b="-3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587" y="1074183"/>
            <a:ext cx="12320319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Inception ( Google Net)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82463" y="2971568"/>
            <a:ext cx="12940227" cy="5779568"/>
          </a:xfrm>
          <a:custGeom>
            <a:avLst/>
            <a:gdLst/>
            <a:ahLst/>
            <a:cxnLst/>
            <a:rect l="l" t="t" r="r" b="b"/>
            <a:pathLst>
              <a:path w="12940227" h="5779568">
                <a:moveTo>
                  <a:pt x="0" y="0"/>
                </a:moveTo>
                <a:lnTo>
                  <a:pt x="12940227" y="0"/>
                </a:lnTo>
                <a:lnTo>
                  <a:pt x="12940227" y="5779567"/>
                </a:lnTo>
                <a:lnTo>
                  <a:pt x="0" y="5779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76" b="-3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35389" y="2984621"/>
            <a:ext cx="12430311" cy="5671329"/>
          </a:xfrm>
          <a:custGeom>
            <a:avLst/>
            <a:gdLst/>
            <a:ahLst/>
            <a:cxnLst/>
            <a:rect l="l" t="t" r="r" b="b"/>
            <a:pathLst>
              <a:path w="12430311" h="5671329">
                <a:moveTo>
                  <a:pt x="0" y="0"/>
                </a:moveTo>
                <a:lnTo>
                  <a:pt x="12430310" y="0"/>
                </a:lnTo>
                <a:lnTo>
                  <a:pt x="12430310" y="5671329"/>
                </a:lnTo>
                <a:lnTo>
                  <a:pt x="0" y="5671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38485" y="3072158"/>
            <a:ext cx="11824195" cy="5616493"/>
          </a:xfrm>
          <a:custGeom>
            <a:avLst/>
            <a:gdLst/>
            <a:ahLst/>
            <a:cxnLst/>
            <a:rect l="l" t="t" r="r" b="b"/>
            <a:pathLst>
              <a:path w="11824195" h="5616493">
                <a:moveTo>
                  <a:pt x="0" y="0"/>
                </a:moveTo>
                <a:lnTo>
                  <a:pt x="11824196" y="0"/>
                </a:lnTo>
                <a:lnTo>
                  <a:pt x="11824196" y="5616493"/>
                </a:lnTo>
                <a:lnTo>
                  <a:pt x="0" y="5616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49641" y="2824017"/>
            <a:ext cx="11301259" cy="5735389"/>
          </a:xfrm>
          <a:custGeom>
            <a:avLst/>
            <a:gdLst/>
            <a:ahLst/>
            <a:cxnLst/>
            <a:rect l="l" t="t" r="r" b="b"/>
            <a:pathLst>
              <a:path w="11301259" h="5735389">
                <a:moveTo>
                  <a:pt x="0" y="0"/>
                </a:moveTo>
                <a:lnTo>
                  <a:pt x="11301259" y="0"/>
                </a:lnTo>
                <a:lnTo>
                  <a:pt x="11301259" y="5735389"/>
                </a:lnTo>
                <a:lnTo>
                  <a:pt x="0" y="5735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49641" y="2824017"/>
            <a:ext cx="11301259" cy="5735389"/>
          </a:xfrm>
          <a:custGeom>
            <a:avLst/>
            <a:gdLst/>
            <a:ahLst/>
            <a:cxnLst/>
            <a:rect l="l" t="t" r="r" b="b"/>
            <a:pathLst>
              <a:path w="11301259" h="5735389">
                <a:moveTo>
                  <a:pt x="0" y="0"/>
                </a:moveTo>
                <a:lnTo>
                  <a:pt x="11301259" y="0"/>
                </a:lnTo>
                <a:lnTo>
                  <a:pt x="11301259" y="5735389"/>
                </a:lnTo>
                <a:lnTo>
                  <a:pt x="0" y="5735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04728" y="4435253"/>
            <a:ext cx="12278544" cy="4159357"/>
          </a:xfrm>
          <a:custGeom>
            <a:avLst/>
            <a:gdLst/>
            <a:ahLst/>
            <a:cxnLst/>
            <a:rect l="l" t="t" r="r" b="b"/>
            <a:pathLst>
              <a:path w="12278544" h="4159357">
                <a:moveTo>
                  <a:pt x="0" y="0"/>
                </a:moveTo>
                <a:lnTo>
                  <a:pt x="12278544" y="0"/>
                </a:lnTo>
                <a:lnTo>
                  <a:pt x="12278544" y="4159357"/>
                </a:lnTo>
                <a:lnTo>
                  <a:pt x="0" y="4159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1284" y="1199812"/>
            <a:ext cx="1598610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6999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 Gernaral Architecture Of Convolutional Neural Networks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597" y="5782759"/>
            <a:ext cx="6636513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55582" y="3574524"/>
            <a:ext cx="14626136" cy="3894209"/>
          </a:xfrm>
          <a:custGeom>
            <a:avLst/>
            <a:gdLst/>
            <a:ahLst/>
            <a:cxnLst/>
            <a:rect l="l" t="t" r="r" b="b"/>
            <a:pathLst>
              <a:path w="14626136" h="3894209">
                <a:moveTo>
                  <a:pt x="0" y="0"/>
                </a:moveTo>
                <a:lnTo>
                  <a:pt x="14626136" y="0"/>
                </a:lnTo>
                <a:lnTo>
                  <a:pt x="14626136" y="3894209"/>
                </a:lnTo>
                <a:lnTo>
                  <a:pt x="0" y="3894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82463" y="3631666"/>
            <a:ext cx="12998561" cy="3997058"/>
          </a:xfrm>
          <a:custGeom>
            <a:avLst/>
            <a:gdLst/>
            <a:ahLst/>
            <a:cxnLst/>
            <a:rect l="l" t="t" r="r" b="b"/>
            <a:pathLst>
              <a:path w="12998561" h="3997058">
                <a:moveTo>
                  <a:pt x="0" y="0"/>
                </a:moveTo>
                <a:lnTo>
                  <a:pt x="12998561" y="0"/>
                </a:lnTo>
                <a:lnTo>
                  <a:pt x="12998561" y="3997057"/>
                </a:lnTo>
                <a:lnTo>
                  <a:pt x="0" y="3997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40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946" y="1259707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DenseNet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051626" y="6005355"/>
            <a:ext cx="3207674" cy="7200900"/>
          </a:xfrm>
          <a:custGeom>
            <a:avLst/>
            <a:gdLst/>
            <a:ahLst/>
            <a:cxnLst/>
            <a:rect l="l" t="t" r="r" b="b"/>
            <a:pathLst>
              <a:path w="3207674" h="7200900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Freeform 6"/>
          <p:cNvSpPr/>
          <p:nvPr/>
        </p:nvSpPr>
        <p:spPr>
          <a:xfrm>
            <a:off x="3772502" y="311614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127953" y="3314773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072510" y="48836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392684" y="4343702"/>
            <a:ext cx="7502632" cy="12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41254" y="5829287"/>
            <a:ext cx="6805492" cy="3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sz="2988" spc="262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FOR YOUR ATTENTION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21158" y="1706895"/>
            <a:ext cx="5829482" cy="5638699"/>
          </a:xfrm>
          <a:custGeom>
            <a:avLst/>
            <a:gdLst/>
            <a:ahLst/>
            <a:cxnLst/>
            <a:rect l="l" t="t" r="r" b="b"/>
            <a:pathLst>
              <a:path w="5829482" h="5638699">
                <a:moveTo>
                  <a:pt x="0" y="0"/>
                </a:moveTo>
                <a:lnTo>
                  <a:pt x="5829482" y="0"/>
                </a:lnTo>
                <a:lnTo>
                  <a:pt x="5829482" y="5638699"/>
                </a:lnTo>
                <a:lnTo>
                  <a:pt x="0" y="5638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70624" y="8176556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56647" y="2743713"/>
            <a:ext cx="3558503" cy="8737396"/>
          </a:xfrm>
          <a:custGeom>
            <a:avLst/>
            <a:gdLst/>
            <a:ahLst/>
            <a:cxnLst/>
            <a:rect l="l" t="t" r="r" b="b"/>
            <a:pathLst>
              <a:path w="3558503" h="8737396">
                <a:moveTo>
                  <a:pt x="0" y="0"/>
                </a:moveTo>
                <a:lnTo>
                  <a:pt x="3558503" y="0"/>
                </a:lnTo>
                <a:lnTo>
                  <a:pt x="3558503" y="8737396"/>
                </a:lnTo>
                <a:lnTo>
                  <a:pt x="0" y="8737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269232"/>
            <a:ext cx="10665223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What is Convolutional Neural Network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6214" y="4591981"/>
            <a:ext cx="6636513" cy="358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Convolutional Neural Networks (CNNs) are simply neural networks that use which is a specialized kind of linear operation.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CNNs are regularized versions of multilayer perceptrons.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CNNs take advantage of the hierarchical pattern in data and assemble more complex patterns using smaller and simpler patterns.</a:t>
            </a:r>
          </a:p>
          <a:p>
            <a:pPr algn="l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42519" y="8395631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5" y="0"/>
                </a:lnTo>
                <a:lnTo>
                  <a:pt x="2837585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552716" y="3505149"/>
            <a:ext cx="4756295" cy="5034493"/>
          </a:xfrm>
          <a:custGeom>
            <a:avLst/>
            <a:gdLst/>
            <a:ahLst/>
            <a:cxnLst/>
            <a:rect l="l" t="t" r="r" b="b"/>
            <a:pathLst>
              <a:path w="4756295" h="5034493">
                <a:moveTo>
                  <a:pt x="0" y="0"/>
                </a:moveTo>
                <a:lnTo>
                  <a:pt x="4756295" y="0"/>
                </a:lnTo>
                <a:lnTo>
                  <a:pt x="4756295" y="5034493"/>
                </a:lnTo>
                <a:lnTo>
                  <a:pt x="0" y="50344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269232"/>
            <a:ext cx="10665223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Why ConvNet Over Feed Forward Neural Nets?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15505" y="4737095"/>
            <a:ext cx="6636513" cy="318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A ConvNet is able to successfully  capturethe Spatialand Temporal  dependencies.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 architecture performs a better  fitting to the image dataset due to the  reduction  in  the  number  of  parameters.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 network can be trained to  understand the sophistication of the  image better.</a:t>
            </a:r>
          </a:p>
          <a:p>
            <a:pPr algn="l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32820" y="2818807"/>
            <a:ext cx="9902039" cy="2277469"/>
          </a:xfrm>
          <a:custGeom>
            <a:avLst/>
            <a:gdLst/>
            <a:ahLst/>
            <a:cxnLst/>
            <a:rect l="l" t="t" r="r" b="b"/>
            <a:pathLst>
              <a:path w="9902039" h="2277469">
                <a:moveTo>
                  <a:pt x="0" y="0"/>
                </a:moveTo>
                <a:lnTo>
                  <a:pt x="9902039" y="0"/>
                </a:lnTo>
                <a:lnTo>
                  <a:pt x="9902039" y="2277470"/>
                </a:lnTo>
                <a:lnTo>
                  <a:pt x="0" y="2277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140356" y="5480266"/>
            <a:ext cx="5085214" cy="3294408"/>
          </a:xfrm>
          <a:custGeom>
            <a:avLst/>
            <a:gdLst/>
            <a:ahLst/>
            <a:cxnLst/>
            <a:rect l="l" t="t" r="r" b="b"/>
            <a:pathLst>
              <a:path w="5085214" h="3294408">
                <a:moveTo>
                  <a:pt x="0" y="0"/>
                </a:moveTo>
                <a:lnTo>
                  <a:pt x="5085214" y="0"/>
                </a:lnTo>
                <a:lnTo>
                  <a:pt x="5085214" y="3294408"/>
                </a:lnTo>
                <a:lnTo>
                  <a:pt x="0" y="3294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5547" y="1149589"/>
            <a:ext cx="1152928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Convolution Layer - The Kernel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3996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2963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53948" y="6394235"/>
            <a:ext cx="5352486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1999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The  objective  of  the Convolution Operation is to extractthe high-level features such as edges, from the input image.</a:t>
            </a:r>
          </a:p>
          <a:p>
            <a:pPr algn="just">
              <a:lnSpc>
                <a:spcPts val="3199"/>
              </a:lnSpc>
            </a:pPr>
            <a:endParaRPr lang="en-US" sz="1999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48536" y="3456136"/>
            <a:ext cx="4560984" cy="4338079"/>
          </a:xfrm>
          <a:custGeom>
            <a:avLst/>
            <a:gdLst/>
            <a:ahLst/>
            <a:cxnLst/>
            <a:rect l="l" t="t" r="r" b="b"/>
            <a:pathLst>
              <a:path w="4560984" h="4338079">
                <a:moveTo>
                  <a:pt x="0" y="0"/>
                </a:moveTo>
                <a:lnTo>
                  <a:pt x="4560984" y="0"/>
                </a:lnTo>
                <a:lnTo>
                  <a:pt x="4560984" y="4338079"/>
                </a:lnTo>
                <a:lnTo>
                  <a:pt x="0" y="4338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770483" y="3970103"/>
            <a:ext cx="3177690" cy="2857006"/>
          </a:xfrm>
          <a:custGeom>
            <a:avLst/>
            <a:gdLst/>
            <a:ahLst/>
            <a:cxnLst/>
            <a:rect l="l" t="t" r="r" b="b"/>
            <a:pathLst>
              <a:path w="3177690" h="2857006">
                <a:moveTo>
                  <a:pt x="0" y="0"/>
                </a:moveTo>
                <a:lnTo>
                  <a:pt x="3177690" y="0"/>
                </a:lnTo>
                <a:lnTo>
                  <a:pt x="3177690" y="2857006"/>
                </a:lnTo>
                <a:lnTo>
                  <a:pt x="0" y="2857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21008" y="5218989"/>
            <a:ext cx="1282146" cy="462730"/>
          </a:xfrm>
          <a:custGeom>
            <a:avLst/>
            <a:gdLst/>
            <a:ahLst/>
            <a:cxnLst/>
            <a:rect l="l" t="t" r="r" b="b"/>
            <a:pathLst>
              <a:path w="1282146" h="462730">
                <a:moveTo>
                  <a:pt x="0" y="0"/>
                </a:moveTo>
                <a:lnTo>
                  <a:pt x="1282147" y="0"/>
                </a:lnTo>
                <a:lnTo>
                  <a:pt x="1282147" y="462729"/>
                </a:lnTo>
                <a:lnTo>
                  <a:pt x="0" y="4627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74655" y="3970103"/>
            <a:ext cx="2564809" cy="4009920"/>
          </a:xfrm>
          <a:custGeom>
            <a:avLst/>
            <a:gdLst/>
            <a:ahLst/>
            <a:cxnLst/>
            <a:rect l="l" t="t" r="r" b="b"/>
            <a:pathLst>
              <a:path w="2564809" h="4009920">
                <a:moveTo>
                  <a:pt x="0" y="0"/>
                </a:moveTo>
                <a:lnTo>
                  <a:pt x="2564809" y="0"/>
                </a:lnTo>
                <a:lnTo>
                  <a:pt x="2564809" y="4009921"/>
                </a:lnTo>
                <a:lnTo>
                  <a:pt x="0" y="40099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5547" y="1149589"/>
            <a:ext cx="1152928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Convolution Layer - The Kernel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50728" y="2712367"/>
            <a:ext cx="9186545" cy="4398058"/>
          </a:xfrm>
          <a:custGeom>
            <a:avLst/>
            <a:gdLst/>
            <a:ahLst/>
            <a:cxnLst/>
            <a:rect l="l" t="t" r="r" b="b"/>
            <a:pathLst>
              <a:path w="9186545" h="4398058">
                <a:moveTo>
                  <a:pt x="0" y="0"/>
                </a:moveTo>
                <a:lnTo>
                  <a:pt x="9186544" y="0"/>
                </a:lnTo>
                <a:lnTo>
                  <a:pt x="9186544" y="4398058"/>
                </a:lnTo>
                <a:lnTo>
                  <a:pt x="0" y="4398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BORCELLE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547" y="1149589"/>
            <a:ext cx="1152928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Multi - Channel Input and Filter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2030" y="6957004"/>
            <a:ext cx="9506563" cy="238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9"/>
              </a:lnSpc>
            </a:pPr>
            <a:endParaRPr/>
          </a:p>
          <a:p>
            <a:pPr algn="just">
              <a:lnSpc>
                <a:spcPts val="3199"/>
              </a:lnSpc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Acommon convolution layer actually consist of multiple such filters. Forthe sake ofsimplicity in the discussion to follow, assumethepresence ofonlyonefilter unlessspecified, since the same behavior is replicated across all the filters.</a:t>
            </a:r>
          </a:p>
          <a:p>
            <a:pPr algn="just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Microsoft Office PowerPoint</Application>
  <PresentationFormat>Custom</PresentationFormat>
  <Paragraphs>160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Abril Fatface</vt:lpstr>
      <vt:lpstr>Poppins</vt:lpstr>
      <vt:lpstr>Calibri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</dc:title>
  <cp:lastModifiedBy>Hi! Tana</cp:lastModifiedBy>
  <cp:revision>2</cp:revision>
  <dcterms:created xsi:type="dcterms:W3CDTF">2006-08-16T00:00:00Z</dcterms:created>
  <dcterms:modified xsi:type="dcterms:W3CDTF">2025-03-22T09:50:01Z</dcterms:modified>
  <dc:identifier>DAGiPwW6pCk</dc:identifier>
</cp:coreProperties>
</file>